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7"/>
  </p:notesMasterIdLst>
  <p:sldIdLst>
    <p:sldId id="256" r:id="rId2"/>
    <p:sldId id="267" r:id="rId3"/>
    <p:sldId id="259" r:id="rId4"/>
    <p:sldId id="271" r:id="rId5"/>
    <p:sldId id="277" r:id="rId6"/>
    <p:sldId id="273" r:id="rId7"/>
    <p:sldId id="278" r:id="rId8"/>
    <p:sldId id="272" r:id="rId9"/>
    <p:sldId id="283" r:id="rId10"/>
    <p:sldId id="284" r:id="rId11"/>
    <p:sldId id="282" r:id="rId12"/>
    <p:sldId id="292" r:id="rId13"/>
    <p:sldId id="293" r:id="rId14"/>
    <p:sldId id="291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6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12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F7B14AF-D76D-490F-BD32-EC6522A2A565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257582-26C2-4143-9C44-D0D78E356BFB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7F4A19-3A96-49AC-AC11-BADCAF7BB3D6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6A6881-CC77-414E-9AF1-3871A5C23151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078C29-7510-4F7A-9498-778AE7AB0930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1A2C28-FFD9-4B7D-8C1F-29340F0CD92D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15.08.2018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488" y="2357430"/>
            <a:ext cx="5857916" cy="3714776"/>
          </a:xfrm>
        </p:spPr>
        <p:txBody>
          <a:bodyPr>
            <a:normAutofit fontScale="90000"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31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Краткая презентация основной общеобразовательной программы- образовательной программы дошкольного образования</a:t>
            </a:r>
            <a:br>
              <a:rPr lang="ru-RU" sz="31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Тетюши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1571604" y="285728"/>
            <a:ext cx="7358114" cy="1357322"/>
          </a:xfrm>
          <a:prstGeom prst="horizontalScroll">
            <a:avLst>
              <a:gd name="adj" fmla="val 12500"/>
            </a:avLst>
          </a:prstGeom>
          <a:solidFill>
            <a:srgbClr val="FFFFFF">
              <a:alpha val="0"/>
            </a:srgbClr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Муниципальное бюджетное дошкольное образовательное учреждение  «Детский сад «Светлячок» города  Тетюши»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87127" y="440093"/>
            <a:ext cx="40697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3819525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500726" cy="6715148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14282" y="928670"/>
            <a:ext cx="535785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Образовательная программа разработана на основе </a:t>
            </a:r>
            <a:r>
              <a:rPr lang="ru-RU" dirty="0" smtClean="0"/>
              <a:t>Федерального государственного образовательного стандарта дошкольного образования (ФГОС ДО) и с учётом  программы дошкольного образования «От рождения до школы» под редакцией </a:t>
            </a:r>
            <a:r>
              <a:rPr lang="ru-RU" dirty="0" err="1" smtClean="0"/>
              <a:t>Н.Е.Вераксы</a:t>
            </a:r>
            <a:r>
              <a:rPr lang="ru-RU" dirty="0" smtClean="0"/>
              <a:t>, Т.С.Комаровой, М.А.Васильевой. Региональной образовательной программой   дошкольного образования и другими нормативными документами.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1026" name="Picture 2" descr="C:\Documents and Settings\Администратор\Рабочий стол\IMG_84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928670"/>
            <a:ext cx="3143272" cy="4644603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образовательной</a:t>
            </a:r>
            <a:r>
              <a:rPr lang="ru-RU" sz="3200" b="1" dirty="0" smtClean="0">
                <a:solidFill>
                  <a:schemeClr val="tx2"/>
                </a:solidFill>
                <a:latin typeface="Georgia" pitchFamily="18" charset="0"/>
                <a:ea typeface="Bodoni MT"/>
              </a:rPr>
              <a:t> программы:</a:t>
            </a:r>
            <a:endParaRPr lang="ru-RU" sz="32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929058" y="1357299"/>
            <a:ext cx="4500594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  <a:tabLst>
                <a:tab pos="527050" algn="l"/>
                <a:tab pos="809625" algn="l"/>
              </a:tabLst>
            </a:pPr>
            <a:r>
              <a:rPr lang="ru-RU" sz="2000" dirty="0" smtClean="0"/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формирование предпосылок к учебной деятельности, обеспечение безопасности жизнедеятельности дошкольника.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7050" algn="l"/>
                <a:tab pos="80962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3041914" cy="22814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/>
              <a:t>Задачи программы: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-214346" y="1214422"/>
            <a:ext cx="8501122" cy="5373818"/>
          </a:xfrm>
        </p:spPr>
        <p:txBody>
          <a:bodyPr>
            <a:normAutofit/>
          </a:bodyPr>
          <a:lstStyle/>
          <a:p>
            <a:pPr lvl="3" algn="just"/>
            <a:r>
              <a:rPr lang="x-none" smtClean="0"/>
              <a:t>Забота о здоровье, эмоциональном благополучии и своевременном всестороннем развитии каждого ребенка;</a:t>
            </a:r>
            <a:endParaRPr lang="ru-RU" sz="1600" dirty="0" smtClean="0"/>
          </a:p>
          <a:p>
            <a:pPr lvl="3" algn="just"/>
            <a:r>
              <a:rPr lang="x-none" smtClean="0"/>
              <a:t>Создание в группах атмосферы </a:t>
            </a:r>
            <a:r>
              <a:rPr lang="ru-RU" dirty="0" smtClean="0"/>
              <a:t> </a:t>
            </a:r>
            <a:r>
              <a:rPr lang="x-none" smtClean="0"/>
              <a:t> доброжелательного отношения ко всем воспитанникам, что позволит растить их общительными, добрыми, любознательными, инициативными, стремящимися к самостоятельности и творчеству;</a:t>
            </a:r>
            <a:endParaRPr lang="ru-RU" sz="1600" dirty="0" smtClean="0"/>
          </a:p>
          <a:p>
            <a:pPr lvl="3" algn="just"/>
            <a:r>
              <a:rPr lang="x-none" smtClean="0"/>
              <a:t>Максимальное использование разнообразных видов детской деятельности; их интеграция в целях повышения эффективности образовательного процесса;</a:t>
            </a:r>
            <a:endParaRPr lang="ru-RU" sz="1600" dirty="0" smtClean="0"/>
          </a:p>
          <a:p>
            <a:pPr lvl="3" algn="just"/>
            <a:r>
              <a:rPr lang="x-none" smtClean="0"/>
              <a:t>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ребенка;</a:t>
            </a:r>
            <a:endParaRPr lang="ru-RU" sz="1600" dirty="0" smtClean="0"/>
          </a:p>
          <a:p>
            <a:pPr lvl="3" algn="just"/>
            <a:r>
              <a:rPr lang="x-none" smtClean="0"/>
              <a:t>Уважительное отношение к результатам детского творчества;</a:t>
            </a:r>
            <a:endParaRPr lang="ru-RU" sz="1600" dirty="0" smtClean="0"/>
          </a:p>
          <a:p>
            <a:pPr lvl="3" algn="just"/>
            <a:r>
              <a:rPr lang="x-none" smtClean="0"/>
              <a:t>Единство подходов к воспитанию детей в условиях ДОУ и семьи</a:t>
            </a:r>
            <a:r>
              <a:rPr lang="ru-RU" dirty="0" smtClean="0"/>
              <a:t>.</a:t>
            </a:r>
            <a:endParaRPr lang="ru-RU" sz="1600" dirty="0" smtClean="0"/>
          </a:p>
          <a:p>
            <a:pPr lvl="3" algn="just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643866" cy="1233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требованиями ФГОС ДО программа состоит из двух частей: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714488"/>
            <a:ext cx="7643866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Обязательная часть ( объем не менее 60% от её общего объёма)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3714752"/>
            <a:ext cx="4014790" cy="27717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72000" y="14478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048000" y="32766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29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460100"/>
            <a:ext cx="1928826" cy="192882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Образовательная программа ДОО </a:t>
            </a:r>
            <a:br>
              <a:rPr lang="ru-RU" altLang="ru-RU" sz="2800" b="1" dirty="0" smtClean="0">
                <a:solidFill>
                  <a:srgbClr val="002060"/>
                </a:solidFill>
              </a:rPr>
            </a:br>
            <a:r>
              <a:rPr lang="ru-RU" altLang="ru-RU" sz="2800" b="1" dirty="0" smtClean="0">
                <a:solidFill>
                  <a:srgbClr val="002060"/>
                </a:solidFill>
              </a:rPr>
              <a:t>включает три основных раздела: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539630" y="1668469"/>
            <a:ext cx="979006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857224" y="250030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1500166" y="2708920"/>
            <a:ext cx="638420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ЦЕЛЕВОЙ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213129" y="1668468"/>
            <a:ext cx="1080120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785786" y="392906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810597" y="5373216"/>
            <a:ext cx="7337675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575673" y="4159150"/>
            <a:ext cx="62730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СОДЕРЖАТЕЛЬНЫЙ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651873" y="5451036"/>
            <a:ext cx="61206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ОРГАНИЗАЦИОННЫЙ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b="1" dirty="0" smtClean="0"/>
              <a:t>Содержание целевого раздела: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357298"/>
            <a:ext cx="7500990" cy="5214974"/>
          </a:xfrm>
        </p:spPr>
        <p:txBody>
          <a:bodyPr/>
          <a:lstStyle/>
          <a:p>
            <a:pPr algn="just"/>
            <a:r>
              <a:rPr lang="ru-RU" b="1" dirty="0" smtClean="0"/>
              <a:t>Целевой раздел </a:t>
            </a:r>
            <a:r>
              <a:rPr lang="ru-RU" dirty="0" smtClean="0"/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на этапе завершения уровня дошкольного образования.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42852"/>
            <a:ext cx="7972452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Целевые ориентиры образования в младенческом и раннем возрасте: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142844" y="1142984"/>
            <a:ext cx="8572560" cy="571501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18 предметами, стремится проявлять настойчивость в достижении результата своих действий.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проявляет навыки опрятности.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Проявляет отрицательное отношение к грубости, жадности.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Соблюдает правила элементарной вежливости (самостоятельно или по напоминанию говорит «спасибо», «здравствуйте», «до свидания», «спокойной ночи» (в семье, в группе)); имеет первичные представления об элементарных правилах поведения в детском саду, дома, на улице и старается соблюдать их.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игрушек. Речь становится полноценным средством общения с другими детьми.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Стремится к общению со взрослыми и активно подражает им в движениях и действиях; появляются игры, в которых ребенок воспроизводит действия взрослого. Эмоционально откликается на игру, предложенную взрослым, принимает игровую задачу.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сверстникам; наблюдает за их действиями и подражает им. Умеет играть рядом со сверстниками, не мешая им. Проявляет интерес к совместным играм небольшими группами.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Проявляет интерес к окружающему миру природы, с интересом участвует в сезонных наблюдениях.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стихам, песням и сказкам, рассматриванию картинок, стремится двигаться под музыку; эмоционально откликается на различные произведения культуры и искусства.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 пониманием следит за действиями героев кукольного театра; проявляет желание участвовать в театрализованных и сюжетно-ролевых играх.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 Проявляет интерес к продуктивной деятельности (рисование, лепка, конструирование, аппликация).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У ребенка развита крупная моторика, он стремится осваивать раз- личные виды движений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(бег, лазанье, перешагивание и пр.). С интересом участвует в подвижных играх с простым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содержанием, несложными движениями. </a:t>
            </a:r>
          </a:p>
          <a:p>
            <a:pPr algn="just">
              <a:spcBef>
                <a:spcPts val="0"/>
              </a:spcBef>
            </a:pPr>
            <a:endParaRPr lang="ru-RU" sz="1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5" name="Picture 2" descr="C:\Documents and Settings\Администратор\Рабочий стол\материалы из интернета\разное\анимашки\b07ac9fd3b78cfbac221de5d5230488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142852"/>
            <a:ext cx="1000132" cy="9593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 smtClean="0"/>
              <a:t>Целевые ориентиры </a:t>
            </a:r>
            <a:br>
              <a:rPr lang="ru-RU" sz="2200" b="1" i="1" dirty="0" smtClean="0"/>
            </a:br>
            <a:r>
              <a:rPr lang="ru-RU" sz="2200" b="1" i="1" dirty="0" smtClean="0"/>
              <a:t>на этапе завершения дошкольного образования: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857232"/>
            <a:ext cx="8501122" cy="5786478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1100" b="1" dirty="0" smtClean="0">
                <a:solidFill>
                  <a:srgbClr val="0070C0"/>
                </a:solidFill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>
                <a:solidFill>
                  <a:srgbClr val="0070C0"/>
                </a:solidFill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/>
              <a:t>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>
                <a:solidFill>
                  <a:srgbClr val="0070C0"/>
                </a:solidFill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1100" b="1" dirty="0" smtClean="0">
                <a:solidFill>
                  <a:srgbClr val="0070C0"/>
                </a:solidFill>
              </a:rPr>
              <a:t>      складываются предпосылки грамотности.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/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>
                <a:solidFill>
                  <a:srgbClr val="0070C0"/>
                </a:solidFill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/>
              <a:t>Имеет первичные представления о себе, семье, традиционных семейных ценностях, включая традиционные </a:t>
            </a:r>
            <a:r>
              <a:rPr lang="ru-RU" sz="1100" b="1" dirty="0" err="1" smtClean="0"/>
              <a:t>гендерные</a:t>
            </a:r>
            <a:r>
              <a:rPr lang="ru-RU" sz="1100" b="1" dirty="0" smtClean="0"/>
              <a:t> ориентации, проявляет уважение к своему и противоположному полу.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>
                <a:solidFill>
                  <a:srgbClr val="0070C0"/>
                </a:solidFill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младших.</a:t>
            </a:r>
          </a:p>
          <a:p>
            <a:pPr lvl="0" algn="just">
              <a:spcBef>
                <a:spcPts val="0"/>
              </a:spcBef>
            </a:pPr>
            <a:r>
              <a:rPr lang="ru-RU" sz="1100" b="1" dirty="0" smtClean="0"/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pPr lvl="0" algn="just">
              <a:spcBef>
                <a:spcPts val="0"/>
              </a:spcBef>
            </a:pPr>
            <a:endParaRPr lang="ru-RU" sz="1100" b="1" dirty="0" smtClean="0"/>
          </a:p>
          <a:p>
            <a:pPr>
              <a:spcBef>
                <a:spcPts val="0"/>
              </a:spcBef>
            </a:pPr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smtClean="0"/>
              <a:t>Содержательный раздел: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8072494" cy="540240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Содержательный раздел </a:t>
            </a:r>
            <a:r>
              <a:rPr lang="ru-RU" dirty="0" smtClean="0"/>
              <a:t>представляет общее содержание Программы, обеспечивающее полноценное развитие личности детей.</a:t>
            </a:r>
          </a:p>
          <a:p>
            <a:pPr algn="just"/>
            <a:r>
              <a:rPr lang="ru-RU" dirty="0" smtClean="0"/>
              <a:t> В него входит: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в соответствии с направлениями развития ребенка, представленными в пяти образовательных областях;</a:t>
            </a:r>
          </a:p>
          <a:p>
            <a:pPr algn="just">
              <a:buNone/>
            </a:pPr>
            <a:r>
              <a:rPr lang="ru-RU" dirty="0" smtClean="0"/>
              <a:t>- описание вариативных форм, способов, методов и средств реализации программы;</a:t>
            </a:r>
          </a:p>
          <a:p>
            <a:pPr algn="just">
              <a:buNone/>
            </a:pPr>
            <a:r>
              <a:rPr lang="ru-RU" dirty="0" smtClean="0"/>
              <a:t>- особенности взаимодействия педагогического коллектива с семьями воспитанников;</a:t>
            </a:r>
          </a:p>
          <a:p>
            <a:pPr algn="just">
              <a:buNone/>
            </a:pPr>
            <a:r>
              <a:rPr lang="ru-RU" dirty="0" smtClean="0"/>
              <a:t>- вариативная часть программы.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Образовательные области, обеспечивающие разностороннее развитие детей по ФГОС ДО: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843213" y="1844675"/>
            <a:ext cx="3384550" cy="71913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Физическое развитие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000628" y="4786322"/>
            <a:ext cx="2714644" cy="12239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Художественно-</a:t>
            </a:r>
          </a:p>
          <a:p>
            <a:pPr algn="ctr"/>
            <a:r>
              <a:rPr lang="ru-RU" sz="2400" b="1" dirty="0"/>
              <a:t>эстетическое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143504" y="3071810"/>
            <a:ext cx="3446469" cy="1214446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 </a:t>
            </a:r>
            <a:r>
              <a:rPr lang="ru-RU" sz="2400" b="1" dirty="0"/>
              <a:t>Познавательное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857356" y="4714884"/>
            <a:ext cx="2592388" cy="1285884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Речевое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285720" y="3071810"/>
            <a:ext cx="3357586" cy="122079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Социально-</a:t>
            </a:r>
          </a:p>
          <a:p>
            <a:pPr algn="ctr"/>
            <a:r>
              <a:rPr lang="ru-RU" sz="2400" b="1" dirty="0"/>
              <a:t>коммуникативное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cxnSp>
        <p:nvCxnSpPr>
          <p:cNvPr id="24588" name="AutoShape 12"/>
          <p:cNvCxnSpPr>
            <a:cxnSpLocks noChangeShapeType="1"/>
            <a:stCxn id="24580" idx="1"/>
            <a:endCxn id="24587" idx="0"/>
          </p:cNvCxnSpPr>
          <p:nvPr/>
        </p:nvCxnSpPr>
        <p:spPr bwMode="auto">
          <a:xfrm rot="10800000" flipV="1">
            <a:off x="1964513" y="2204244"/>
            <a:ext cx="878700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0" name="AutoShape 14"/>
          <p:cNvCxnSpPr>
            <a:cxnSpLocks noChangeShapeType="1"/>
            <a:stCxn id="24580" idx="2"/>
            <a:endCxn id="24580" idx="2"/>
          </p:cNvCxnSpPr>
          <p:nvPr/>
        </p:nvCxnSpPr>
        <p:spPr bwMode="auto">
          <a:xfrm>
            <a:off x="4535488" y="2563813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2" name="AutoShape 16"/>
          <p:cNvCxnSpPr>
            <a:cxnSpLocks noChangeShapeType="1"/>
            <a:stCxn id="24580" idx="3"/>
            <a:endCxn id="24585" idx="0"/>
          </p:cNvCxnSpPr>
          <p:nvPr/>
        </p:nvCxnSpPr>
        <p:spPr bwMode="auto">
          <a:xfrm>
            <a:off x="6227763" y="2204244"/>
            <a:ext cx="638976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3" name="AutoShape 17"/>
          <p:cNvCxnSpPr>
            <a:cxnSpLocks noChangeShapeType="1"/>
          </p:cNvCxnSpPr>
          <p:nvPr/>
        </p:nvCxnSpPr>
        <p:spPr bwMode="auto">
          <a:xfrm rot="16200000" flipH="1">
            <a:off x="2035951" y="4321975"/>
            <a:ext cx="428628" cy="3571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4" name="AutoShape 18"/>
          <p:cNvCxnSpPr>
            <a:cxnSpLocks noChangeShapeType="1"/>
            <a:endCxn id="24584" idx="1"/>
          </p:cNvCxnSpPr>
          <p:nvPr/>
        </p:nvCxnSpPr>
        <p:spPr bwMode="auto">
          <a:xfrm>
            <a:off x="4429124" y="5286388"/>
            <a:ext cx="571504" cy="1119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5" name="AutoShape 19"/>
          <p:cNvCxnSpPr>
            <a:cxnSpLocks noChangeShapeType="1"/>
          </p:cNvCxnSpPr>
          <p:nvPr/>
        </p:nvCxnSpPr>
        <p:spPr bwMode="auto">
          <a:xfrm flipV="1">
            <a:off x="6858016" y="4286256"/>
            <a:ext cx="571504" cy="5000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Направления взаимодействия с семьями воспитанников: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700251" y="1507848"/>
            <a:ext cx="65776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428596" y="2214554"/>
            <a:ext cx="7929618" cy="1571636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714348" y="2285992"/>
            <a:ext cx="757242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ВЗАИМОПОЗНАНИЕ И ВЗАИМОИНФОРМИРОВАНИЕ </a:t>
            </a:r>
          </a:p>
          <a:p>
            <a:pPr algn="ctr">
              <a:lnSpc>
                <a:spcPct val="9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cs typeface="Arial" charset="0"/>
              </a:rPr>
              <a:t>(</a:t>
            </a:r>
            <a:r>
              <a:rPr lang="ru-RU" sz="1400" dirty="0" smtClean="0"/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434747" y="1446850"/>
            <a:ext cx="636883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428596" y="3857628"/>
            <a:ext cx="7929618" cy="135732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428596" y="5373216"/>
            <a:ext cx="7929618" cy="134193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214414" y="3929066"/>
            <a:ext cx="6634339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НЕПРЕРЫВНОЕ ОБРАЗОВАНИЕ ВОСПИТЫВАЮЩИХ ВЗРОСЛЫХ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(родительские собрания,  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мастер-классы, круглые столы)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000100" y="5451036"/>
            <a:ext cx="7143800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СОВМЕСТНАЯ ДЕЯТЕЛЬНОСТЬ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ПЕДАГОГОВ, РОДИТЕЛЕЙ, ДЕТЕЙ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(участие в проектной деятельности, праздники, фестивали,    выставки, совместное участие в конкурсах)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Направления вариативной части программы: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14348" y="1500174"/>
            <a:ext cx="4000528" cy="17145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1. РЕГИОНАЛЬНЫЙ </a:t>
            </a:r>
          </a:p>
          <a:p>
            <a:pPr algn="ctr"/>
            <a:r>
              <a:rPr lang="ru-RU" sz="2400" b="1" dirty="0" smtClean="0"/>
              <a:t>КОМПОНЕНТ</a:t>
            </a:r>
            <a:endParaRPr lang="ru-RU" sz="2400" b="1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929190" y="2428868"/>
            <a:ext cx="3571900" cy="207170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 </a:t>
            </a:r>
            <a:r>
              <a:rPr lang="ru-RU" sz="2400" b="1" dirty="0" smtClean="0"/>
              <a:t>2. ОСВОЕНИЕ НОВЫХ </a:t>
            </a:r>
          </a:p>
          <a:p>
            <a:pPr algn="ctr"/>
            <a:r>
              <a:rPr lang="ru-RU" sz="2400" b="1" dirty="0" smtClean="0"/>
              <a:t>ОБРАЗОВАТЕЛЬНЫХ </a:t>
            </a:r>
          </a:p>
          <a:p>
            <a:pPr algn="ctr"/>
            <a:r>
              <a:rPr lang="ru-RU" sz="2400" b="1" dirty="0" smtClean="0"/>
              <a:t>ТЕХНОЛОГИЙ</a:t>
            </a:r>
            <a:endParaRPr lang="ru-RU" sz="2400" b="1" dirty="0"/>
          </a:p>
        </p:txBody>
      </p:sp>
      <p:pic>
        <p:nvPicPr>
          <p:cNvPr id="27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4857760"/>
            <a:ext cx="2000264" cy="15001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/>
              <a:t>Содержание </a:t>
            </a:r>
            <a:br>
              <a:rPr lang="ru-RU" sz="3200" b="1" dirty="0" smtClean="0"/>
            </a:br>
            <a:r>
              <a:rPr lang="ru-RU" sz="3200" b="1" dirty="0" smtClean="0"/>
              <a:t>организационного раздела: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873752"/>
          </a:xfrm>
        </p:spPr>
        <p:txBody>
          <a:bodyPr/>
          <a:lstStyle/>
          <a:p>
            <a:pPr algn="just"/>
            <a:r>
              <a:rPr lang="ru-RU" b="1" dirty="0" smtClean="0"/>
              <a:t>Организационный раздел включает в себя: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обеспеченность методическими материалами и средствами обучения и воспитания;</a:t>
            </a:r>
          </a:p>
          <a:p>
            <a:pPr algn="just">
              <a:buFontTx/>
              <a:buChar char="-"/>
            </a:pPr>
            <a:r>
              <a:rPr lang="ru-RU" dirty="0" smtClean="0"/>
              <a:t>организация режима пребывания детей в ДОО;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традиционных событий, праздников, мероприятий;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организации развивающей предметно-пространственной среды.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14422"/>
            <a:ext cx="8229600" cy="3857652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tx2"/>
                </a:solidFill>
                <a:latin typeface="Georgia" pitchFamily="18" charset="0"/>
              </a:rPr>
              <a:t>Спасибо за внимание!</a:t>
            </a:r>
            <a:br>
              <a:rPr lang="ru-RU" sz="48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4800" b="1" dirty="0" smtClean="0">
                <a:solidFill>
                  <a:schemeClr val="tx2"/>
                </a:solidFill>
              </a:rPr>
              <a:t/>
            </a:r>
            <a:br>
              <a:rPr lang="ru-RU" sz="4800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4" name="Picture 9" descr="i?id=468950311-5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00496" y="4000504"/>
            <a:ext cx="1061896" cy="123506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637</TotalTime>
  <Words>1166</Words>
  <Application>Microsoft Office PowerPoint</Application>
  <PresentationFormat>Экран (4:3)</PresentationFormat>
  <Paragraphs>107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   Краткая презентация основной общеобразовательной программы- образовательной программы дошкольного образования  г. Тетюши 2016 </vt:lpstr>
      <vt:lpstr> </vt:lpstr>
      <vt:lpstr>Цель образовательной программы:</vt:lpstr>
      <vt:lpstr>Задачи программы:</vt:lpstr>
      <vt:lpstr>  </vt:lpstr>
      <vt:lpstr>Образовательная программа ДОО  включает три основных раздела:</vt:lpstr>
      <vt:lpstr>Содержание целевого раздела:</vt:lpstr>
      <vt:lpstr>Целевые ориентиры образования в младенческом и раннем возрасте: </vt:lpstr>
      <vt:lpstr>Целевые ориентиры  на этапе завершения дошкольного образования: </vt:lpstr>
      <vt:lpstr>Содержательный раздел:</vt:lpstr>
      <vt:lpstr>Образовательные области, обеспечивающие разностороннее развитие детей по ФГОС ДО:</vt:lpstr>
      <vt:lpstr>Направления взаимодействия с семьями воспитанников:</vt:lpstr>
      <vt:lpstr>Направления вариативной части программы:</vt:lpstr>
      <vt:lpstr>Содержание  организационного раздела:</vt:lpstr>
      <vt:lpstr>Спасибо за внимание!   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Светлячок</cp:lastModifiedBy>
  <cp:revision>132</cp:revision>
  <dcterms:created xsi:type="dcterms:W3CDTF">2013-12-24T12:41:12Z</dcterms:created>
  <dcterms:modified xsi:type="dcterms:W3CDTF">2018-08-14T23:27:19Z</dcterms:modified>
</cp:coreProperties>
</file>